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9" r:id="rId2"/>
    <p:sldId id="302" r:id="rId3"/>
    <p:sldId id="283" r:id="rId4"/>
    <p:sldId id="285" r:id="rId5"/>
    <p:sldId id="286" r:id="rId6"/>
    <p:sldId id="287" r:id="rId7"/>
    <p:sldId id="288" r:id="rId8"/>
    <p:sldId id="258" r:id="rId9"/>
    <p:sldId id="264" r:id="rId10"/>
    <p:sldId id="266" r:id="rId11"/>
    <p:sldId id="262" r:id="rId12"/>
    <p:sldId id="300" r:id="rId13"/>
    <p:sldId id="263" r:id="rId14"/>
    <p:sldId id="261" r:id="rId15"/>
    <p:sldId id="306" r:id="rId16"/>
    <p:sldId id="291" r:id="rId17"/>
    <p:sldId id="292" r:id="rId18"/>
    <p:sldId id="303" r:id="rId19"/>
    <p:sldId id="304" r:id="rId20"/>
    <p:sldId id="30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1457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326"/>
    <a:srgbClr val="9D948B"/>
    <a:srgbClr val="AAB3AE"/>
    <a:srgbClr val="5A5144"/>
    <a:srgbClr val="490F1D"/>
    <a:srgbClr val="B7B3B2"/>
    <a:srgbClr val="AFA59B"/>
    <a:srgbClr val="6A6A61"/>
    <a:srgbClr val="FFFFFF"/>
    <a:srgbClr val="C1FF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67" autoAdjust="0"/>
  </p:normalViewPr>
  <p:slideViewPr>
    <p:cSldViewPr snapToGrid="0">
      <p:cViewPr varScale="1">
        <p:scale>
          <a:sx n="66" d="100"/>
          <a:sy n="66" d="100"/>
        </p:scale>
        <p:origin x="668" y="64"/>
      </p:cViewPr>
      <p:guideLst>
        <p:guide orient="horz" pos="2160"/>
        <p:guide orient="horz" pos="14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24T12:00:23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73 9056,'0'0'1896,"20"-25"-1064,-12 16 8,-4 1-840,5 4-816,4-5 816,8-8-8280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2BDB0-14B5-496B-B06A-81131C548713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AF9FE-F90C-4989-A077-00F82A78C71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979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#add flow of ppt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797895-6614-4B45-AA8A-66B811AA40F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540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ROI Masking / Text Detection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13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Text Extraction &amp; Instant Verification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744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8816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Deployment </a:t>
            </a:r>
          </a:p>
          <a:p>
            <a:r>
              <a:rPr lang="en-US" dirty="0"/>
              <a:t>Efficient 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2032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Limitations -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Limited to Maharashtra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Doesn't have the ideal 100% accuracy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Is still a 2 step process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Scope-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Limited to real time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intergration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( camera ) (instant scanning) (We are still using a 2 step process)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Universal to all ID cards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Explore the possibility of NN</a:t>
            </a: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Address 1 &amp; 2 are a given issue cause it is a very long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286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Limitations -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Limited to Maharashtra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Doesn't have the ideal 100% accuracy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Is still a 2 step process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Scope-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Limited to real time </a:t>
            </a:r>
            <a:r>
              <a:rPr lang="en-US" b="0" i="0" dirty="0" err="1">
                <a:effectLst/>
                <a:latin typeface="Segoe UI" panose="020B0502040204020203" pitchFamily="34" charset="0"/>
              </a:rPr>
              <a:t>intergration</a:t>
            </a:r>
            <a:r>
              <a:rPr lang="en-US" b="0" i="0" dirty="0">
                <a:effectLst/>
                <a:latin typeface="Segoe UI" panose="020B0502040204020203" pitchFamily="34" charset="0"/>
              </a:rPr>
              <a:t> ( camera ) (instant scanning) (We are still using a 2 step process)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Universal to all ID cards</a:t>
            </a:r>
            <a:br>
              <a:rPr lang="en-US" b="0" i="0" dirty="0">
                <a:effectLst/>
                <a:latin typeface="Segoe UI" panose="020B0502040204020203" pitchFamily="34" charset="0"/>
              </a:rPr>
            </a:br>
            <a:r>
              <a:rPr lang="en-US" b="0" i="0" dirty="0">
                <a:effectLst/>
                <a:latin typeface="Segoe UI" panose="020B0502040204020203" pitchFamily="34" charset="0"/>
              </a:rPr>
              <a:t>Explore the possibility of NN</a:t>
            </a:r>
          </a:p>
          <a:p>
            <a:pPr algn="l"/>
            <a:br>
              <a:rPr lang="en-US" b="0" i="0" dirty="0">
                <a:effectLst/>
                <a:latin typeface="Segoe UI" panose="020B0502040204020203" pitchFamily="34" charset="0"/>
              </a:rPr>
            </a:b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 dirty="0">
                <a:effectLst/>
                <a:latin typeface="Segoe UI" panose="020B0502040204020203" pitchFamily="34" charset="0"/>
              </a:rPr>
              <a:t>Address 1 &amp; 2 are a given issue cause it is a very long sentence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2862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085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286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Libraries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AF9FE-F90C-4989-A077-00F82A78C71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1286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56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detection of Query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058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 Line Mapping (Feature Detection Mapping)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15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Aligning the Licenses/Images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1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Pre-Processing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714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Region of Interest (ROI) Selector-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017245-771D-4CB9-9B52-984F1E843D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339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747D-C7DF-4DF3-BA34-7563B4EE1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E9E0E7-35C7-4036-B995-886233A6A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F5591-99F7-49DB-8A33-F31D6CF62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29E0-5B28-4894-B710-890C2C7A5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E1CDC-1B8B-4552-8387-A7A2F6BE3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081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AD14-8CFB-46CE-BD36-179502FE2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B456FE-B6DC-4207-B497-12FCF3AEA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19489-18C0-42B9-80CF-445FE38B8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5F6D1-903C-4E38-9D13-B07FCB92D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0D71F-6C9E-4E8D-8B5F-76F5D622D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6276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C64C85-0BD2-4C68-98AC-5F977F511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49C99D-7F53-46E0-AC2C-07245A0733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AA3B75-16A2-4B5F-90D8-F471D0119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62448D-54E5-46EE-85A0-199043281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0567E-E4D3-4C7F-B12D-89F91EFE0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926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7F33-A286-43AE-B4E4-0DFE7E1FE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D1122-C22D-4E27-811D-53704C5D6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00EA-8656-42C5-AA3F-C26A48A3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8030F-AFB0-417A-8CCC-D9B8DD54F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D38DB-8316-458C-B1E4-04AA30996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6728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9A3F-714B-4890-B148-5568B659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064B0-BFEB-4275-A04D-BF8D1C2DD7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80C41-8A7A-4DE8-8292-838E26412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1351F-5970-415C-B81A-91B28238F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047C6-D270-46BB-BA5B-ABD55753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506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1CF8D-B3FD-4505-9F9A-B656DE65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C0B9E9-C8C8-490E-B2E0-2EA766FABC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05798-FBCB-444A-9FCF-0690EDD94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B8FE7F-41DD-4829-8C20-D33AE76F3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75BA8-9F31-4F00-BCB5-9D04B9F2B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B36AB-D32F-49DF-B0F6-3863D5D69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1646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11DE7-45B5-4E04-8AD9-20836E6B9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85C97-2528-4940-9D19-95E70C9C1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FB021-D3A7-4C87-94E5-44794B3D9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EEE641-D092-4E01-8121-000BE22DE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C440B-9139-47B0-A9AB-DC0FC36137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D9657D-5673-4343-B428-3A1C3477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B603F0-3031-4955-9257-6F8E94EBA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92ADA5-1CAF-4574-947C-B46BCFFA9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90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937A-D3C3-426F-99C2-AAC11E13D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44BCCB-837F-4A7E-9162-C0C03E778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42061A-4F75-47BD-B454-438146CB9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C5FB1B-65AE-429B-A17D-42904B6F0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416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274EC-8EA6-4D51-8979-6EECF3F2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037636-8205-46D3-AC53-CFAD7F4B5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38EA7-9A8B-4123-AEC1-9C5913AE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056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72B6C-02DC-4104-BD74-68AB329AC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6573F-3487-4E8D-9298-DC334B164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A87A28-5D78-41BF-B52B-F8DFEFABA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506634-A8C0-41F7-9EA0-55322D95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59171A-ED99-4380-B954-34229C23D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24376-312F-4112-A6AC-5C7E9A5D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8171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A90C3-62B0-4B4B-9EAA-BB06AE41A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5FD19A-B7EB-4FB9-8528-786172D67F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38A41-ECDC-4C3B-96D2-A2F009D88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BA8A8E-6EE6-40D3-AAB4-DC252742AF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72EA94-AB90-48A6-AFAA-B7B95005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723E9-6262-42B8-A708-955B4832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3289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67C0C8-F9E3-437D-B7DA-78DB99FE6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7DF5E-6E16-412C-A86C-B511C9E24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9E47D-9247-4022-9319-E378A62C8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9BBB2-035A-4E5F-B35A-9F58F1776260}" type="datetimeFigureOut">
              <a:rPr lang="en-IN" smtClean="0"/>
              <a:t>27-03-2021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584D8E-7603-4E62-A7FC-CD39D1F65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26761-AB76-46C3-972D-A4B6886D5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ECFF-4163-4F17-B42C-B01D15B4C68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636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63D95B9-E164-48CE-860F-4D8D8BB737C3}"/>
              </a:ext>
            </a:extLst>
          </p:cNvPr>
          <p:cNvSpPr txBox="1"/>
          <p:nvPr/>
        </p:nvSpPr>
        <p:spPr>
          <a:xfrm>
            <a:off x="708162" y="1523106"/>
            <a:ext cx="7200000" cy="20763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600" dirty="0">
                <a:solidFill>
                  <a:srgbClr val="E5E5D3"/>
                </a:solidFill>
                <a:latin typeface="Raleway Black" pitchFamily="2" charset="0"/>
                <a:ea typeface="+mj-ea"/>
                <a:cs typeface="+mj-cs"/>
              </a:rPr>
              <a:t>OCR INTEGRATED DATABASE SOLUTION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56C19C-F313-416D-84A0-B1DA2ACC19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2130" r="6438" b="9986"/>
          <a:stretch/>
        </p:blipFill>
        <p:spPr>
          <a:xfrm>
            <a:off x="8549861" y="0"/>
            <a:ext cx="3519351" cy="41706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B7277D-9014-4986-BF98-147177328E33}"/>
              </a:ext>
            </a:extLst>
          </p:cNvPr>
          <p:cNvSpPr txBox="1"/>
          <p:nvPr/>
        </p:nvSpPr>
        <p:spPr>
          <a:xfrm>
            <a:off x="750279" y="5337499"/>
            <a:ext cx="3119620" cy="12239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Mentored by: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Prof. Shraddha </a:t>
            </a:r>
            <a:r>
              <a:rPr lang="en-US" b="1" dirty="0" err="1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Sarode</a:t>
            </a:r>
            <a:endParaRPr lang="en-US" b="1" dirty="0">
              <a:solidFill>
                <a:srgbClr val="E5E5D3"/>
              </a:solidFill>
              <a:latin typeface="Raleway SemiBold" pitchFamily="2" charset="0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Prof. Prashant </a:t>
            </a:r>
            <a:r>
              <a:rPr lang="en-US" b="1" dirty="0" err="1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Dhamale</a:t>
            </a:r>
            <a:endParaRPr lang="en-US" b="1" dirty="0">
              <a:solidFill>
                <a:srgbClr val="E5E5D3"/>
              </a:solidFill>
              <a:latin typeface="Raleway SemiBold" pitchFamily="2" charset="0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>
              <a:solidFill>
                <a:srgbClr val="E5E5D3"/>
              </a:solidFill>
              <a:latin typeface="Raleway SemiBold" pitchFamily="2" charset="0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F15CAF-3553-406A-99D1-42E88ADC9E3A}"/>
              </a:ext>
            </a:extLst>
          </p:cNvPr>
          <p:cNvSpPr/>
          <p:nvPr/>
        </p:nvSpPr>
        <p:spPr>
          <a:xfrm rot="16200000">
            <a:off x="3825355" y="-79196"/>
            <a:ext cx="245576" cy="6300000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09B320-B827-48A3-B792-D7DD29A33EFD}"/>
              </a:ext>
            </a:extLst>
          </p:cNvPr>
          <p:cNvSpPr/>
          <p:nvPr/>
        </p:nvSpPr>
        <p:spPr>
          <a:xfrm rot="10800000">
            <a:off x="11946424" y="-342000"/>
            <a:ext cx="245576" cy="7200000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9F72D6-17B8-430C-9EC6-95052689A21D}"/>
              </a:ext>
            </a:extLst>
          </p:cNvPr>
          <p:cNvSpPr txBox="1"/>
          <p:nvPr/>
        </p:nvSpPr>
        <p:spPr>
          <a:xfrm>
            <a:off x="8549861" y="4838501"/>
            <a:ext cx="2777063" cy="157344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By: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Dharmi Gala (A014)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Dhruv Goyal (A018) 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Aman Jain (A021)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E5E5D3"/>
                </a:solidFill>
                <a:latin typeface="Raleway SemiBold" pitchFamily="2" charset="0"/>
                <a:ea typeface="+mj-ea"/>
                <a:cs typeface="+mj-cs"/>
              </a:rPr>
              <a:t>Mahi Shah (A037)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b="1" dirty="0">
              <a:solidFill>
                <a:srgbClr val="E5E5D3"/>
              </a:solidFill>
              <a:latin typeface="Raleway SemiBold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396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D8561-9FB9-430C-A68F-9A6D3247E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111" y="1511960"/>
            <a:ext cx="5913633" cy="37615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144A12-3C4E-412B-9394-847514367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157" y="1511960"/>
            <a:ext cx="3548180" cy="47370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4C9159-432C-4D44-BAEA-FB8D15039047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71CEBC-8622-42C1-8FC5-3AAF24BF5A70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ALIGNING THE LICENSE IMAGE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D6664B-ED48-4181-8DDD-B5F1B1FB7E19}"/>
              </a:ext>
            </a:extLst>
          </p:cNvPr>
          <p:cNvSpPr txBox="1"/>
          <p:nvPr/>
        </p:nvSpPr>
        <p:spPr>
          <a:xfrm>
            <a:off x="2325261" y="557314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BEFORE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1A67C9-B95F-44A0-AF4E-1EC15102B7D9}"/>
              </a:ext>
            </a:extLst>
          </p:cNvPr>
          <p:cNvSpPr txBox="1"/>
          <p:nvPr/>
        </p:nvSpPr>
        <p:spPr>
          <a:xfrm>
            <a:off x="7886700" y="557314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AFTER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117F9F-6B89-4866-8160-3A838F07E434}"/>
              </a:ext>
            </a:extLst>
          </p:cNvPr>
          <p:cNvSpPr/>
          <p:nvPr/>
        </p:nvSpPr>
        <p:spPr>
          <a:xfrm rot="159941">
            <a:off x="1741312" y="3983678"/>
            <a:ext cx="1717346" cy="64716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396735-C8A2-4AFD-AD47-6BE7356A5713}"/>
              </a:ext>
            </a:extLst>
          </p:cNvPr>
          <p:cNvSpPr/>
          <p:nvPr/>
        </p:nvSpPr>
        <p:spPr>
          <a:xfrm rot="159941">
            <a:off x="2397361" y="3968433"/>
            <a:ext cx="1061384" cy="45719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082FBA-60AF-4F0F-9616-4F1CBA76D08D}"/>
              </a:ext>
            </a:extLst>
          </p:cNvPr>
          <p:cNvSpPr/>
          <p:nvPr/>
        </p:nvSpPr>
        <p:spPr>
          <a:xfrm>
            <a:off x="6096000" y="4275226"/>
            <a:ext cx="3048000" cy="131122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CBFA75-D439-4D06-9DE2-2654FEA75DF2}"/>
              </a:ext>
            </a:extLst>
          </p:cNvPr>
          <p:cNvSpPr/>
          <p:nvPr/>
        </p:nvSpPr>
        <p:spPr>
          <a:xfrm rot="159941">
            <a:off x="2069293" y="3968432"/>
            <a:ext cx="1061384" cy="45719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9573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AC8BE-F998-4187-8291-251D82B6B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754" y="1948321"/>
            <a:ext cx="4653924" cy="29602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054F75-8B33-4C01-8841-1AB8B8CB5848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EC1731-B055-4DB8-A49F-46700E13B9AE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IMAGE PRE-PROCESSING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7A3ED-7412-4E24-AEED-9968172C4E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322" y="1949400"/>
            <a:ext cx="4652228" cy="2959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E5E9DB-E3A5-4D0F-94B4-843B3A95C89E}"/>
              </a:ext>
            </a:extLst>
          </p:cNvPr>
          <p:cNvSpPr txBox="1"/>
          <p:nvPr/>
        </p:nvSpPr>
        <p:spPr>
          <a:xfrm>
            <a:off x="2314075" y="502704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BEFORE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88A34-E9A3-4FAC-AEF6-7A73DC3F0538}"/>
              </a:ext>
            </a:extLst>
          </p:cNvPr>
          <p:cNvSpPr txBox="1"/>
          <p:nvPr/>
        </p:nvSpPr>
        <p:spPr>
          <a:xfrm>
            <a:off x="8536297" y="5027041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AFTER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5504C9-8698-45B7-A2F0-85055FF25206}"/>
              </a:ext>
            </a:extLst>
          </p:cNvPr>
          <p:cNvSpPr txBox="1"/>
          <p:nvPr/>
        </p:nvSpPr>
        <p:spPr>
          <a:xfrm>
            <a:off x="1285919" y="5819661"/>
            <a:ext cx="9857668" cy="523220"/>
          </a:xfrm>
          <a:prstGeom prst="rect">
            <a:avLst/>
          </a:prstGeom>
          <a:noFill/>
          <a:ln>
            <a:solidFill>
              <a:srgbClr val="DAE3F3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Raleway" pitchFamily="2" charset="0"/>
              </a:rPr>
              <a:t>TECHNIQUES USED</a:t>
            </a:r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: INCREASE BRIGHTNESS &amp; DILATION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5A75B1-E22D-413C-A16B-7DE8A622B72C}"/>
              </a:ext>
            </a:extLst>
          </p:cNvPr>
          <p:cNvSpPr/>
          <p:nvPr/>
        </p:nvSpPr>
        <p:spPr>
          <a:xfrm>
            <a:off x="1167653" y="4107138"/>
            <a:ext cx="3048000" cy="131122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B95DC9-D281-469F-B346-E32F53AEBE83}"/>
              </a:ext>
            </a:extLst>
          </p:cNvPr>
          <p:cNvSpPr/>
          <p:nvPr/>
        </p:nvSpPr>
        <p:spPr>
          <a:xfrm>
            <a:off x="7196418" y="4098031"/>
            <a:ext cx="3048000" cy="131122"/>
          </a:xfrm>
          <a:prstGeom prst="rect">
            <a:avLst/>
          </a:prstGeom>
          <a:solidFill>
            <a:srgbClr val="D5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37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EEEF683-029F-4276-ABDF-B0967E64CE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6" t="23220" r="37761" b="38611"/>
          <a:stretch/>
        </p:blipFill>
        <p:spPr>
          <a:xfrm>
            <a:off x="770931" y="1902847"/>
            <a:ext cx="5325069" cy="34191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EC2D12-C4CA-4F4A-8607-76304D981B8D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8D89C-063E-4011-91E5-9F551CA98B34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REGION OF INTEREST (ROI) SELECTION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EBE4E-1F47-44B3-9E1A-2F99B60D3FEA}"/>
              </a:ext>
            </a:extLst>
          </p:cNvPr>
          <p:cNvSpPr txBox="1"/>
          <p:nvPr/>
        </p:nvSpPr>
        <p:spPr>
          <a:xfrm>
            <a:off x="6616557" y="3104598"/>
            <a:ext cx="4712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50" dirty="0">
                <a:solidFill>
                  <a:schemeClr val="bg1"/>
                </a:solidFill>
                <a:latin typeface="Raleway" pitchFamily="2" charset="0"/>
              </a:rPr>
              <a:t>Example:</a:t>
            </a:r>
          </a:p>
          <a:p>
            <a:r>
              <a:rPr lang="en-US" sz="1950" dirty="0">
                <a:solidFill>
                  <a:schemeClr val="bg1"/>
                </a:solidFill>
                <a:latin typeface="Raleway" pitchFamily="2" charset="0"/>
              </a:rPr>
              <a:t>[[(266, 96), (602, 138), 'DL No'],</a:t>
            </a:r>
          </a:p>
          <a:p>
            <a:r>
              <a:rPr lang="en-US" sz="1950" dirty="0">
                <a:solidFill>
                  <a:schemeClr val="bg1"/>
                </a:solidFill>
                <a:latin typeface="Raleway" pitchFamily="2" charset="0"/>
              </a:rPr>
              <a:t>[(788, 94), (990, 146), 'Date of Issue']</a:t>
            </a:r>
            <a:endParaRPr lang="en-IN" sz="195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7523F2-7E19-4F2E-A33E-014FFF1E8213}"/>
              </a:ext>
            </a:extLst>
          </p:cNvPr>
          <p:cNvSpPr/>
          <p:nvPr/>
        </p:nvSpPr>
        <p:spPr>
          <a:xfrm>
            <a:off x="1232200" y="4380679"/>
            <a:ext cx="2088000" cy="131122"/>
          </a:xfrm>
          <a:prstGeom prst="rect">
            <a:avLst/>
          </a:prstGeom>
          <a:solidFill>
            <a:srgbClr val="B7B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67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7E6CD9-B08C-41DA-A746-C120EE2C92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023" y="1936765"/>
            <a:ext cx="5915025" cy="376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267275-532A-4409-A044-A9FFEC55C907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E9877B-BA4A-45B8-9D53-A8E1076708A4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TEXT DETECTION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E54677-4F0C-4F13-A6D8-83645EFC5CE6}"/>
              </a:ext>
            </a:extLst>
          </p:cNvPr>
          <p:cNvSpPr/>
          <p:nvPr/>
        </p:nvSpPr>
        <p:spPr>
          <a:xfrm>
            <a:off x="3815160" y="4702562"/>
            <a:ext cx="4248000" cy="131122"/>
          </a:xfrm>
          <a:prstGeom prst="rect">
            <a:avLst/>
          </a:prstGeom>
          <a:solidFill>
            <a:srgbClr val="C1FFE3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0352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E928FE-0170-433B-B8B2-43EBE4198C85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F14084-31BF-41A8-B467-B600BC7C59AB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TEXT EXTRACTION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D0983B-8474-419E-AFCA-874906EB5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857" y="1937140"/>
            <a:ext cx="5912191" cy="3762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F5C15C-A0CE-4F3C-8F89-C39CBB4149F6}"/>
              </a:ext>
            </a:extLst>
          </p:cNvPr>
          <p:cNvSpPr/>
          <p:nvPr/>
        </p:nvSpPr>
        <p:spPr>
          <a:xfrm>
            <a:off x="3793894" y="4518837"/>
            <a:ext cx="4297482" cy="148855"/>
          </a:xfrm>
          <a:prstGeom prst="rect">
            <a:avLst/>
          </a:prstGeom>
          <a:solidFill>
            <a:srgbClr val="C1FF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087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15D330C-85FB-4BB5-A312-0A60C8F05F80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A26EB1-E298-4145-BC15-5C4CC1BFD49C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DATABASE CREATION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8EEDF3-D39B-4129-8AE1-DD186000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500" y="4844742"/>
            <a:ext cx="5817600" cy="14452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A6EFDE-54C8-4105-950D-F91A034B4099}"/>
              </a:ext>
            </a:extLst>
          </p:cNvPr>
          <p:cNvSpPr txBox="1"/>
          <p:nvPr/>
        </p:nvSpPr>
        <p:spPr>
          <a:xfrm>
            <a:off x="393700" y="1426489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BEFORE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7F5A55-B45D-4452-B248-094DD8389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4842227"/>
            <a:ext cx="5257799" cy="14477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4CD9F2F-F7A4-4B2D-8870-7BA91132B0F2}"/>
              </a:ext>
            </a:extLst>
          </p:cNvPr>
          <p:cNvSpPr txBox="1"/>
          <p:nvPr/>
        </p:nvSpPr>
        <p:spPr>
          <a:xfrm>
            <a:off x="393700" y="415222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AFTER using Macros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8D5C27-7ACA-4EE5-9802-35FD11FE2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9675" y="1426489"/>
            <a:ext cx="658425" cy="6096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B44887-DA63-433E-83EE-C60955403C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00" y="1968088"/>
            <a:ext cx="6247732" cy="2017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8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2B5B994-1271-493B-8E71-41B002B7CFB5}"/>
              </a:ext>
            </a:extLst>
          </p:cNvPr>
          <p:cNvSpPr txBox="1"/>
          <p:nvPr/>
        </p:nvSpPr>
        <p:spPr>
          <a:xfrm>
            <a:off x="1900901" y="1982038"/>
            <a:ext cx="1153378" cy="12384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FB26A-B1ED-47ED-A000-6E3424FB5DD5}"/>
              </a:ext>
            </a:extLst>
          </p:cNvPr>
          <p:cNvSpPr txBox="1"/>
          <p:nvPr/>
        </p:nvSpPr>
        <p:spPr>
          <a:xfrm>
            <a:off x="907222" y="1982038"/>
            <a:ext cx="1153378" cy="898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02468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160730-CD0A-4938-AD39-092DB1B64685}"/>
              </a:ext>
            </a:extLst>
          </p:cNvPr>
          <p:cNvSpPr/>
          <p:nvPr/>
        </p:nvSpPr>
        <p:spPr>
          <a:xfrm>
            <a:off x="941832" y="3844086"/>
            <a:ext cx="2806219" cy="301391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9956B5-80EE-475E-A9A1-15F1A9230B4F}"/>
              </a:ext>
            </a:extLst>
          </p:cNvPr>
          <p:cNvSpPr/>
          <p:nvPr/>
        </p:nvSpPr>
        <p:spPr>
          <a:xfrm>
            <a:off x="764323" y="382270"/>
            <a:ext cx="2946838" cy="180172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C732E0D-DA2C-4A7E-9087-65A74ECC453A}"/>
              </a:ext>
            </a:extLst>
          </p:cNvPr>
          <p:cNvSpPr/>
          <p:nvPr/>
        </p:nvSpPr>
        <p:spPr>
          <a:xfrm>
            <a:off x="5139211" y="-272168"/>
            <a:ext cx="2946838" cy="1605621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ED465-1E6C-45B9-81DD-DCB3E27C0E18}"/>
              </a:ext>
            </a:extLst>
          </p:cNvPr>
          <p:cNvSpPr txBox="1"/>
          <p:nvPr/>
        </p:nvSpPr>
        <p:spPr>
          <a:xfrm>
            <a:off x="5168922" y="1982038"/>
            <a:ext cx="1153378" cy="1076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02468</a:t>
            </a:r>
          </a:p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73AD3-CFF0-4377-8028-3FB190758023}"/>
              </a:ext>
            </a:extLst>
          </p:cNvPr>
          <p:cNvSpPr txBox="1"/>
          <p:nvPr/>
        </p:nvSpPr>
        <p:spPr>
          <a:xfrm>
            <a:off x="6156133" y="1982038"/>
            <a:ext cx="1153378" cy="12510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BA004B-7438-4794-ADA7-3F30F98C4A47}"/>
              </a:ext>
            </a:extLst>
          </p:cNvPr>
          <p:cNvSpPr/>
          <p:nvPr/>
        </p:nvSpPr>
        <p:spPr>
          <a:xfrm>
            <a:off x="5139211" y="3844086"/>
            <a:ext cx="2806219" cy="301391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6DB085-F5D7-4572-BFA5-9EBF8FA1A979}"/>
              </a:ext>
            </a:extLst>
          </p:cNvPr>
          <p:cNvSpPr/>
          <p:nvPr/>
        </p:nvSpPr>
        <p:spPr>
          <a:xfrm flipV="1">
            <a:off x="868051" y="3798367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24D66-D4FB-4999-BB2F-B0CB245C3FBC}"/>
              </a:ext>
            </a:extLst>
          </p:cNvPr>
          <p:cNvSpPr txBox="1"/>
          <p:nvPr/>
        </p:nvSpPr>
        <p:spPr>
          <a:xfrm>
            <a:off x="5673821" y="4446950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TEST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5C5897-6887-497F-8300-A1C4A3D0CA6A}"/>
              </a:ext>
            </a:extLst>
          </p:cNvPr>
          <p:cNvSpPr/>
          <p:nvPr/>
        </p:nvSpPr>
        <p:spPr>
          <a:xfrm flipV="1">
            <a:off x="5102321" y="3798367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140723-A190-4E7B-AA87-A808015BC832}"/>
              </a:ext>
            </a:extLst>
          </p:cNvPr>
          <p:cNvSpPr txBox="1"/>
          <p:nvPr/>
        </p:nvSpPr>
        <p:spPr>
          <a:xfrm>
            <a:off x="2826890" y="2728606"/>
            <a:ext cx="183147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6000" dirty="0">
                <a:solidFill>
                  <a:srgbClr val="F6F6F0"/>
                </a:solidFill>
                <a:latin typeface="Raleway" pitchFamily="2" charset="0"/>
              </a:rPr>
              <a:t>.65%</a:t>
            </a:r>
            <a:endParaRPr lang="en-IN" sz="136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8B1492-2D4B-495A-9186-101672A6C464}"/>
              </a:ext>
            </a:extLst>
          </p:cNvPr>
          <p:cNvSpPr txBox="1"/>
          <p:nvPr/>
        </p:nvSpPr>
        <p:spPr>
          <a:xfrm>
            <a:off x="7102242" y="2745356"/>
            <a:ext cx="17540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6000" dirty="0">
                <a:solidFill>
                  <a:srgbClr val="F6F6F0"/>
                </a:solidFill>
                <a:latin typeface="Raleway" pitchFamily="2" charset="0"/>
              </a:rPr>
              <a:t>.16%</a:t>
            </a:r>
            <a:endParaRPr lang="en-IN" sz="136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78980-784B-4F84-A05B-D0588D6C2F99}"/>
              </a:ext>
            </a:extLst>
          </p:cNvPr>
          <p:cNvSpPr txBox="1"/>
          <p:nvPr/>
        </p:nvSpPr>
        <p:spPr>
          <a:xfrm>
            <a:off x="1031022" y="4446950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TRAINING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DEDD42-9A3D-4E82-9B11-C5215DB2220B}"/>
              </a:ext>
            </a:extLst>
          </p:cNvPr>
          <p:cNvSpPr/>
          <p:nvPr/>
        </p:nvSpPr>
        <p:spPr>
          <a:xfrm>
            <a:off x="5269579" y="1191457"/>
            <a:ext cx="2806219" cy="1121531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A8E8971-8217-475D-B27B-B37137F4B8A0}"/>
              </a:ext>
            </a:extLst>
          </p:cNvPr>
          <p:cNvSpPr/>
          <p:nvPr/>
        </p:nvSpPr>
        <p:spPr>
          <a:xfrm>
            <a:off x="801213" y="-279862"/>
            <a:ext cx="2946838" cy="779592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B6CF59-E87B-4E7C-A256-C88E8652A6AC}"/>
              </a:ext>
            </a:extLst>
          </p:cNvPr>
          <p:cNvSpPr/>
          <p:nvPr/>
        </p:nvSpPr>
        <p:spPr>
          <a:xfrm flipV="1">
            <a:off x="868051" y="2000421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BF8425-49F5-4697-9407-8D29B8B2BBD6}"/>
              </a:ext>
            </a:extLst>
          </p:cNvPr>
          <p:cNvSpPr/>
          <p:nvPr/>
        </p:nvSpPr>
        <p:spPr>
          <a:xfrm>
            <a:off x="5139211" y="-272168"/>
            <a:ext cx="2946838" cy="2124996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C8945-5909-40F9-B2AF-B5B1FB811F5E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921E3A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3A0C1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86399-9103-4D30-9280-F220EC1A8E34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ACCURACY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1B559B-2108-4511-AA7F-7DF156041326}"/>
              </a:ext>
            </a:extLst>
          </p:cNvPr>
          <p:cNvSpPr/>
          <p:nvPr/>
        </p:nvSpPr>
        <p:spPr>
          <a:xfrm>
            <a:off x="5269579" y="1191458"/>
            <a:ext cx="2806219" cy="888566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C4289F9-2D0B-4C81-8AE3-0568506B95E1}"/>
              </a:ext>
            </a:extLst>
          </p:cNvPr>
          <p:cNvSpPr/>
          <p:nvPr/>
        </p:nvSpPr>
        <p:spPr>
          <a:xfrm flipV="1">
            <a:off x="5099273" y="1996552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5DDE77-9B26-4E90-83AE-3D21BE3926A5}"/>
              </a:ext>
            </a:extLst>
          </p:cNvPr>
          <p:cNvSpPr txBox="1"/>
          <p:nvPr/>
        </p:nvSpPr>
        <p:spPr>
          <a:xfrm>
            <a:off x="8765481" y="4396936"/>
            <a:ext cx="3699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DEMONSTRATING THE MODEL </a:t>
            </a:r>
            <a:r>
              <a:rPr lang="en-US" sz="2800" dirty="0">
                <a:solidFill>
                  <a:srgbClr val="F6F6F0"/>
                </a:solidFill>
                <a:latin typeface="Raleway" pitchFamily="2" charset="0"/>
                <a:sym typeface="Wingdings" panose="05000000000000000000" pitchFamily="2" charset="2"/>
              </a:rPr>
              <a:t>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78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"/>
    </mc:Choice>
    <mc:Fallback xmlns="">
      <p:transition advTm="1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72B5B994-1271-493B-8E71-41B002B7CFB5}"/>
              </a:ext>
            </a:extLst>
          </p:cNvPr>
          <p:cNvSpPr txBox="1"/>
          <p:nvPr/>
        </p:nvSpPr>
        <p:spPr>
          <a:xfrm>
            <a:off x="1861729" y="-119648560"/>
            <a:ext cx="1153378" cy="124618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9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FB26A-B1ED-47ED-A000-6E3424FB5DD5}"/>
              </a:ext>
            </a:extLst>
          </p:cNvPr>
          <p:cNvSpPr txBox="1"/>
          <p:nvPr/>
        </p:nvSpPr>
        <p:spPr>
          <a:xfrm>
            <a:off x="868050" y="-4814654"/>
            <a:ext cx="1153378" cy="9117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02468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FED465-1E6C-45B9-81DD-DCB3E27C0E18}"/>
              </a:ext>
            </a:extLst>
          </p:cNvPr>
          <p:cNvSpPr txBox="1"/>
          <p:nvPr/>
        </p:nvSpPr>
        <p:spPr>
          <a:xfrm>
            <a:off x="5116360" y="-6780969"/>
            <a:ext cx="1153378" cy="1076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02468</a:t>
            </a:r>
          </a:p>
          <a:p>
            <a:pPr algn="r"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9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2E2E1E-2510-44DB-9D58-70DCCF0F214B}"/>
              </a:ext>
            </a:extLst>
          </p:cNvPr>
          <p:cNvSpPr/>
          <p:nvPr/>
        </p:nvSpPr>
        <p:spPr>
          <a:xfrm>
            <a:off x="764323" y="382270"/>
            <a:ext cx="2946838" cy="180172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573AD3-CFF0-4377-8028-3FB190758023}"/>
              </a:ext>
            </a:extLst>
          </p:cNvPr>
          <p:cNvSpPr txBox="1"/>
          <p:nvPr/>
        </p:nvSpPr>
        <p:spPr>
          <a:xfrm>
            <a:off x="6103571" y="-121392506"/>
            <a:ext cx="1153378" cy="12639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0123456789</a:t>
            </a:r>
          </a:p>
          <a:p>
            <a:pPr>
              <a:lnSpc>
                <a:spcPct val="85000"/>
              </a:lnSpc>
            </a:pPr>
            <a:r>
              <a:rPr lang="en-IN" sz="13600" dirty="0">
                <a:solidFill>
                  <a:srgbClr val="F6F6F0"/>
                </a:solidFill>
                <a:latin typeface="Raleway" pitchFamily="2" charset="0"/>
              </a:rPr>
              <a:t>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4BA004B-7438-4794-ADA7-3F30F98C4A47}"/>
              </a:ext>
            </a:extLst>
          </p:cNvPr>
          <p:cNvSpPr/>
          <p:nvPr/>
        </p:nvSpPr>
        <p:spPr>
          <a:xfrm>
            <a:off x="5139211" y="3844086"/>
            <a:ext cx="2806219" cy="301391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6DB085-F5D7-4572-BFA5-9EBF8FA1A979}"/>
              </a:ext>
            </a:extLst>
          </p:cNvPr>
          <p:cNvSpPr/>
          <p:nvPr/>
        </p:nvSpPr>
        <p:spPr>
          <a:xfrm flipV="1">
            <a:off x="868051" y="3798367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24D66-D4FB-4999-BB2F-B0CB245C3FBC}"/>
              </a:ext>
            </a:extLst>
          </p:cNvPr>
          <p:cNvSpPr txBox="1"/>
          <p:nvPr/>
        </p:nvSpPr>
        <p:spPr>
          <a:xfrm>
            <a:off x="5673821" y="4446950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TEST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35C5897-6887-497F-8300-A1C4A3D0CA6A}"/>
              </a:ext>
            </a:extLst>
          </p:cNvPr>
          <p:cNvSpPr/>
          <p:nvPr/>
        </p:nvSpPr>
        <p:spPr>
          <a:xfrm flipV="1">
            <a:off x="5102321" y="3798367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8CE58-430F-41F3-AB76-EBF4AC973710}"/>
              </a:ext>
            </a:extLst>
          </p:cNvPr>
          <p:cNvSpPr/>
          <p:nvPr/>
        </p:nvSpPr>
        <p:spPr>
          <a:xfrm>
            <a:off x="941832" y="3844086"/>
            <a:ext cx="2806219" cy="3013914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78980-784B-4F84-A05B-D0588D6C2F99}"/>
              </a:ext>
            </a:extLst>
          </p:cNvPr>
          <p:cNvSpPr txBox="1"/>
          <p:nvPr/>
        </p:nvSpPr>
        <p:spPr>
          <a:xfrm>
            <a:off x="1031022" y="4446950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TRAINING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BDEDD42-9A3D-4E82-9B11-C5215DB2220B}"/>
              </a:ext>
            </a:extLst>
          </p:cNvPr>
          <p:cNvSpPr/>
          <p:nvPr/>
        </p:nvSpPr>
        <p:spPr>
          <a:xfrm>
            <a:off x="5269579" y="1191458"/>
            <a:ext cx="2806219" cy="888566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4260192-71C8-4235-9D7B-FCB890E1281C}"/>
              </a:ext>
            </a:extLst>
          </p:cNvPr>
          <p:cNvSpPr/>
          <p:nvPr/>
        </p:nvSpPr>
        <p:spPr>
          <a:xfrm>
            <a:off x="801213" y="-279862"/>
            <a:ext cx="2946838" cy="779592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14167AC-800A-487D-815A-C3C450E03E27}"/>
              </a:ext>
            </a:extLst>
          </p:cNvPr>
          <p:cNvSpPr/>
          <p:nvPr/>
        </p:nvSpPr>
        <p:spPr>
          <a:xfrm flipV="1">
            <a:off x="868051" y="2000421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19EE82-D4EE-4176-B657-CFEBF49E2D0D}"/>
              </a:ext>
            </a:extLst>
          </p:cNvPr>
          <p:cNvSpPr/>
          <p:nvPr/>
        </p:nvSpPr>
        <p:spPr>
          <a:xfrm flipV="1">
            <a:off x="5099273" y="1996552"/>
            <a:ext cx="2880000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15D5FF-8EFC-41F3-B8DB-AD226EDDB95D}"/>
              </a:ext>
            </a:extLst>
          </p:cNvPr>
          <p:cNvSpPr/>
          <p:nvPr/>
        </p:nvSpPr>
        <p:spPr>
          <a:xfrm>
            <a:off x="5139211" y="-272168"/>
            <a:ext cx="2946838" cy="2124996"/>
          </a:xfrm>
          <a:prstGeom prst="rect">
            <a:avLst/>
          </a:prstGeom>
          <a:solidFill>
            <a:srgbClr val="490F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D9C8945-5909-40F9-B2AF-B5B1FB811F5E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921E3A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86399-9103-4D30-9280-F220EC1A8E34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ACCURACY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28150D6-7C22-4431-B67D-3823E6FFE4B0}"/>
              </a:ext>
            </a:extLst>
          </p:cNvPr>
          <p:cNvSpPr txBox="1"/>
          <p:nvPr/>
        </p:nvSpPr>
        <p:spPr>
          <a:xfrm>
            <a:off x="8765481" y="4396936"/>
            <a:ext cx="3699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DEMONSTRATING THE MODEL </a:t>
            </a:r>
            <a:r>
              <a:rPr lang="en-US" sz="2800" dirty="0">
                <a:solidFill>
                  <a:srgbClr val="F6F6F0"/>
                </a:solidFill>
                <a:latin typeface="Raleway" pitchFamily="2" charset="0"/>
                <a:sym typeface="Wingdings" panose="05000000000000000000" pitchFamily="2" charset="2"/>
              </a:rPr>
              <a:t>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60A7F3-BE26-4AAE-AC8D-EFC654233801}"/>
              </a:ext>
            </a:extLst>
          </p:cNvPr>
          <p:cNvSpPr txBox="1"/>
          <p:nvPr/>
        </p:nvSpPr>
        <p:spPr>
          <a:xfrm>
            <a:off x="2826890" y="2728606"/>
            <a:ext cx="183147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6000" dirty="0">
                <a:solidFill>
                  <a:srgbClr val="F6F6F0"/>
                </a:solidFill>
                <a:latin typeface="Raleway" pitchFamily="2" charset="0"/>
              </a:rPr>
              <a:t>.65%</a:t>
            </a:r>
            <a:endParaRPr lang="en-IN" sz="136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41A91A1-0827-48E0-A0CB-D7EB48B3ADA4}"/>
              </a:ext>
            </a:extLst>
          </p:cNvPr>
          <p:cNvSpPr txBox="1"/>
          <p:nvPr/>
        </p:nvSpPr>
        <p:spPr>
          <a:xfrm>
            <a:off x="7102242" y="2745356"/>
            <a:ext cx="1754061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IN" sz="6000" dirty="0">
                <a:solidFill>
                  <a:srgbClr val="F6F6F0"/>
                </a:solidFill>
                <a:latin typeface="Raleway" pitchFamily="2" charset="0"/>
              </a:rPr>
              <a:t>.16%</a:t>
            </a:r>
            <a:endParaRPr lang="en-IN" sz="13600" dirty="0">
              <a:solidFill>
                <a:srgbClr val="F6F6F0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90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C0035-64AB-4E0C-8E76-6EEBC6EB0134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1EB9B-3291-4121-B1B4-CC17CBA7117B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CONCLUSION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EFC2BA-A388-4E08-848A-BC4F6A5888E5}"/>
              </a:ext>
            </a:extLst>
          </p:cNvPr>
          <p:cNvSpPr txBox="1"/>
          <p:nvPr/>
        </p:nvSpPr>
        <p:spPr>
          <a:xfrm>
            <a:off x="764322" y="1664431"/>
            <a:ext cx="1056583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Given model is deployable for widespread usage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Based on readily available </a:t>
            </a:r>
            <a:r>
              <a:rPr lang="en-IN" sz="2200" dirty="0" err="1">
                <a:solidFill>
                  <a:schemeClr val="bg1"/>
                </a:solidFill>
                <a:latin typeface="Raleway SemiBold" pitchFamily="2" charset="0"/>
              </a:rPr>
              <a:t>softwares</a:t>
            </a:r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Can be used by layman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Flexibility</a:t>
            </a:r>
          </a:p>
          <a:p>
            <a:pPr marL="457200" indent="-457200">
              <a:buAutoNum type="arabicPeriod"/>
            </a:pPr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pPr marL="457200" indent="-457200">
              <a:buAutoNum type="arabicPeriod"/>
            </a:pPr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Redundancy in existing manual system reduced by: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Eliminates human error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Reduces time and cost </a:t>
            </a:r>
          </a:p>
          <a:p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pPr marL="457200" indent="-457200">
              <a:buAutoNum type="arabicPeriod"/>
            </a:pPr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</p:txBody>
      </p:sp>
      <p:pic>
        <p:nvPicPr>
          <p:cNvPr id="2050" name="Picture 2" descr="GitHub - python/cpython: The Python programming language">
            <a:extLst>
              <a:ext uri="{FF2B5EF4-FFF2-40B4-BE49-F238E27FC236}">
                <a16:creationId xmlns:a16="http://schemas.microsoft.com/office/drawing/2014/main" id="{4A6BF498-15EC-4DF7-A421-D91AA82B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398" y="1648504"/>
            <a:ext cx="965200" cy="9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crosoft Excel - Wikipedia">
            <a:extLst>
              <a:ext uri="{FF2B5EF4-FFF2-40B4-BE49-F238E27FC236}">
                <a16:creationId xmlns:a16="http://schemas.microsoft.com/office/drawing/2014/main" id="{BA6AAF38-13DF-4548-9550-1EFF04B3B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594" y="2958700"/>
            <a:ext cx="928570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penCV - OpenCV">
            <a:extLst>
              <a:ext uri="{FF2B5EF4-FFF2-40B4-BE49-F238E27FC236}">
                <a16:creationId xmlns:a16="http://schemas.microsoft.com/office/drawing/2014/main" id="{371F6858-88C6-4A74-B556-CD0715258E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18"/>
          <a:stretch/>
        </p:blipFill>
        <p:spPr bwMode="auto">
          <a:xfrm>
            <a:off x="8314994" y="2857500"/>
            <a:ext cx="1019788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3,678 BEST Reduce Cost Icon IMAGES, STOCK PHOTOS &amp; VECTORS | Adobe Stock">
            <a:extLst>
              <a:ext uri="{FF2B5EF4-FFF2-40B4-BE49-F238E27FC236}">
                <a16:creationId xmlns:a16="http://schemas.microsoft.com/office/drawing/2014/main" id="{8F441B78-8E42-443E-8CB8-E694FAA17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594" y="5015369"/>
            <a:ext cx="1019788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and with cross checkmark grey icon hygiene vector">
            <a:extLst>
              <a:ext uri="{FF2B5EF4-FFF2-40B4-BE49-F238E27FC236}">
                <a16:creationId xmlns:a16="http://schemas.microsoft.com/office/drawing/2014/main" id="{19C00200-9EAF-4467-BC8B-494A0BD60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994" y="5015369"/>
            <a:ext cx="1018800" cy="9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0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C0035-64AB-4E0C-8E76-6EEBC6EB0134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1EB9B-3291-4121-B1B4-CC17CBA7117B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LIMITATIONS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E129A0-F090-454F-9E4A-0FDD4632FA45}"/>
              </a:ext>
            </a:extLst>
          </p:cNvPr>
          <p:cNvSpPr txBox="1"/>
          <p:nvPr/>
        </p:nvSpPr>
        <p:spPr>
          <a:xfrm>
            <a:off x="764322" y="1397772"/>
            <a:ext cx="10565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Model’s use is limited to Maharashtra</a:t>
            </a:r>
          </a:p>
          <a:p>
            <a:pPr marL="457200" indent="-457200">
              <a:buFontTx/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Blood Group is unstandardised and/or provides false information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100% accuracy has not been achieved: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Pin Code is not read accurately  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D579776E-01A2-40D4-8B82-1985C511B9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91"/>
          <a:stretch/>
        </p:blipFill>
        <p:spPr>
          <a:xfrm rot="16200000">
            <a:off x="1938216" y="2669996"/>
            <a:ext cx="2693317" cy="3945851"/>
          </a:xfrm>
          <a:prstGeom prst="rect">
            <a:avLst/>
          </a:prstGeo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9DF7F840-25F1-4111-AC70-78061C131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77" y="3296264"/>
            <a:ext cx="3945600" cy="269331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AEEC999-147D-400C-B4A4-B845BB6DA6D0}"/>
              </a:ext>
            </a:extLst>
          </p:cNvPr>
          <p:cNvSpPr/>
          <p:nvPr/>
        </p:nvSpPr>
        <p:spPr>
          <a:xfrm>
            <a:off x="1715958" y="5097514"/>
            <a:ext cx="1568917" cy="102167"/>
          </a:xfrm>
          <a:prstGeom prst="rect">
            <a:avLst/>
          </a:prstGeom>
          <a:solidFill>
            <a:srgbClr val="AFA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249F24-91A7-40DF-B82D-83E588AB7993}"/>
              </a:ext>
            </a:extLst>
          </p:cNvPr>
          <p:cNvSpPr/>
          <p:nvPr/>
        </p:nvSpPr>
        <p:spPr>
          <a:xfrm>
            <a:off x="2736792" y="5148597"/>
            <a:ext cx="548083" cy="102167"/>
          </a:xfrm>
          <a:prstGeom prst="rect">
            <a:avLst/>
          </a:prstGeom>
          <a:solidFill>
            <a:srgbClr val="AFA5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5859B0-3824-4EAD-A1F4-C6AEFF6D3DD7}"/>
              </a:ext>
            </a:extLst>
          </p:cNvPr>
          <p:cNvSpPr/>
          <p:nvPr/>
        </p:nvSpPr>
        <p:spPr>
          <a:xfrm>
            <a:off x="5887453" y="5250764"/>
            <a:ext cx="2254141" cy="102167"/>
          </a:xfrm>
          <a:prstGeom prst="rect">
            <a:avLst/>
          </a:prstGeom>
          <a:solidFill>
            <a:srgbClr val="AAB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5E8D80-D327-42CB-A2D7-8534CC67FBEB}"/>
              </a:ext>
            </a:extLst>
          </p:cNvPr>
          <p:cNvSpPr/>
          <p:nvPr/>
        </p:nvSpPr>
        <p:spPr>
          <a:xfrm>
            <a:off x="7068804" y="5222859"/>
            <a:ext cx="1072790" cy="102167"/>
          </a:xfrm>
          <a:prstGeom prst="rect">
            <a:avLst/>
          </a:prstGeom>
          <a:solidFill>
            <a:srgbClr val="AAB3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315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6A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C0035-64AB-4E0C-8E76-6EEBC6EB0134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1EB9B-3291-4121-B1B4-CC17CBA7117B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TABLE OF CONTENTS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0C90E-481D-4BD3-963D-613404158C04}"/>
              </a:ext>
            </a:extLst>
          </p:cNvPr>
          <p:cNvSpPr txBox="1"/>
          <p:nvPr/>
        </p:nvSpPr>
        <p:spPr>
          <a:xfrm>
            <a:off x="764322" y="1720528"/>
            <a:ext cx="1056583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bg1"/>
                </a:solidFill>
                <a:latin typeface="Raleway" pitchFamily="2" charset="0"/>
              </a:rPr>
              <a:t>1. Objective </a:t>
            </a:r>
          </a:p>
          <a:p>
            <a:r>
              <a:rPr lang="en-IN" sz="3000" dirty="0">
                <a:solidFill>
                  <a:schemeClr val="bg1"/>
                </a:solidFill>
                <a:latin typeface="Raleway" pitchFamily="2" charset="0"/>
              </a:rPr>
              <a:t>2. Introduction on OCR </a:t>
            </a:r>
          </a:p>
          <a:p>
            <a:r>
              <a:rPr lang="en-IN" sz="3000" dirty="0">
                <a:solidFill>
                  <a:schemeClr val="bg1"/>
                </a:solidFill>
                <a:latin typeface="Raleway" pitchFamily="2" charset="0"/>
              </a:rPr>
              <a:t>3. Libraries and Programs used </a:t>
            </a:r>
          </a:p>
          <a:p>
            <a:r>
              <a:rPr lang="en-IN" sz="3000" dirty="0">
                <a:solidFill>
                  <a:schemeClr val="bg1"/>
                </a:solidFill>
                <a:latin typeface="Raleway" pitchFamily="2" charset="0"/>
              </a:rPr>
              <a:t>4. Database Description </a:t>
            </a:r>
          </a:p>
          <a:p>
            <a:r>
              <a:rPr lang="en-IN" sz="3000" dirty="0">
                <a:solidFill>
                  <a:schemeClr val="bg1"/>
                </a:solidFill>
                <a:latin typeface="Raleway" pitchFamily="2" charset="0"/>
              </a:rPr>
              <a:t>5. Procedure </a:t>
            </a:r>
          </a:p>
          <a:p>
            <a:r>
              <a:rPr lang="en-US" sz="3000" dirty="0">
                <a:solidFill>
                  <a:schemeClr val="bg1"/>
                </a:solidFill>
                <a:latin typeface="Raleway" pitchFamily="2" charset="0"/>
              </a:rPr>
              <a:t>6. Accuracy </a:t>
            </a:r>
          </a:p>
          <a:p>
            <a:r>
              <a:rPr lang="en-US" sz="3000" dirty="0">
                <a:solidFill>
                  <a:schemeClr val="bg1"/>
                </a:solidFill>
                <a:latin typeface="Raleway" pitchFamily="2" charset="0"/>
              </a:rPr>
              <a:t>7. Conclusion </a:t>
            </a:r>
          </a:p>
          <a:p>
            <a:r>
              <a:rPr lang="en-US" sz="3000" dirty="0">
                <a:solidFill>
                  <a:schemeClr val="bg1"/>
                </a:solidFill>
                <a:latin typeface="Raleway" pitchFamily="2" charset="0"/>
              </a:rPr>
              <a:t>8. Limitations </a:t>
            </a:r>
          </a:p>
          <a:p>
            <a:r>
              <a:rPr lang="en-US" sz="3000" dirty="0">
                <a:solidFill>
                  <a:schemeClr val="bg1"/>
                </a:solidFill>
                <a:latin typeface="Raleway" pitchFamily="2" charset="0"/>
              </a:rPr>
              <a:t>9. Future Scope</a:t>
            </a:r>
          </a:p>
          <a:p>
            <a:endParaRPr lang="en-IN" sz="3000" dirty="0">
              <a:solidFill>
                <a:srgbClr val="ECECE0"/>
              </a:solidFill>
              <a:latin typeface="Ralew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2947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C0035-64AB-4E0C-8E76-6EEBC6EB0134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1EB9B-3291-4121-B1B4-CC17CBA7117B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LIMITATIONS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996EC-E00C-4703-964D-5AB2D7A5F0B8}"/>
              </a:ext>
            </a:extLst>
          </p:cNvPr>
          <p:cNvSpPr txBox="1"/>
          <p:nvPr/>
        </p:nvSpPr>
        <p:spPr>
          <a:xfrm>
            <a:off x="764322" y="1397772"/>
            <a:ext cx="1056583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Model’s use is limited to Maharashtra</a:t>
            </a:r>
          </a:p>
          <a:p>
            <a:pPr marL="457200" indent="-457200">
              <a:buFontTx/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Blood Group is unstandardised and/or provides false information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100% accuracy has not been achieved: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Pin Code is not read accurately 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It is yet a 2-step process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417C7-7CA8-4746-822E-3D6E200ED30E}"/>
              </a:ext>
            </a:extLst>
          </p:cNvPr>
          <p:cNvSpPr/>
          <p:nvPr/>
        </p:nvSpPr>
        <p:spPr>
          <a:xfrm>
            <a:off x="0" y="355962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3278A4-3DE2-42FC-B9A8-363B9B7888F8}"/>
              </a:ext>
            </a:extLst>
          </p:cNvPr>
          <p:cNvSpPr txBox="1"/>
          <p:nvPr/>
        </p:nvSpPr>
        <p:spPr>
          <a:xfrm>
            <a:off x="764322" y="357500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FUTURE SCOPE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6F6FF7-F3D9-4157-BE7C-3D05A0976AAF}"/>
              </a:ext>
            </a:extLst>
          </p:cNvPr>
          <p:cNvSpPr txBox="1"/>
          <p:nvPr/>
        </p:nvSpPr>
        <p:spPr>
          <a:xfrm>
            <a:off x="764322" y="4613474"/>
            <a:ext cx="105658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Extend the model for real time integration via cameras </a:t>
            </a:r>
          </a:p>
          <a:p>
            <a:pPr marL="457200" indent="-457200"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Applicability to all identity proofs 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200" dirty="0">
                <a:solidFill>
                  <a:srgbClr val="ECECE0"/>
                </a:solidFill>
                <a:latin typeface="Raleway SemiBold" pitchFamily="2" charset="0"/>
              </a:rPr>
              <a:t>Exploring the use of Artificial Intelligence (AI)</a:t>
            </a:r>
          </a:p>
        </p:txBody>
      </p:sp>
    </p:spTree>
    <p:extLst>
      <p:ext uri="{BB962C8B-B14F-4D97-AF65-F5344CB8AC3E}">
        <p14:creationId xmlns:p14="http://schemas.microsoft.com/office/powerpoint/2010/main" val="647406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31385A-3690-401A-BF25-8E6A8FD562A8}"/>
              </a:ext>
            </a:extLst>
          </p:cNvPr>
          <p:cNvSpPr/>
          <p:nvPr/>
        </p:nvSpPr>
        <p:spPr>
          <a:xfrm>
            <a:off x="-780836" y="976045"/>
            <a:ext cx="6779987" cy="4320000"/>
          </a:xfrm>
          <a:prstGeom prst="rect">
            <a:avLst/>
          </a:prstGeom>
          <a:solidFill>
            <a:srgbClr val="ECECE0"/>
          </a:solidFill>
          <a:ln>
            <a:solidFill>
              <a:srgbClr val="ECE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844E7-45DA-47CF-BCAD-ACA92994B8B7}"/>
              </a:ext>
            </a:extLst>
          </p:cNvPr>
          <p:cNvSpPr/>
          <p:nvPr/>
        </p:nvSpPr>
        <p:spPr>
          <a:xfrm>
            <a:off x="6006000" y="976045"/>
            <a:ext cx="180000" cy="180000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429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31385A-3690-401A-BF25-8E6A8FD562A8}"/>
              </a:ext>
            </a:extLst>
          </p:cNvPr>
          <p:cNvSpPr/>
          <p:nvPr/>
        </p:nvSpPr>
        <p:spPr>
          <a:xfrm>
            <a:off x="-780836" y="976045"/>
            <a:ext cx="6779987" cy="4320000"/>
          </a:xfrm>
          <a:prstGeom prst="rect">
            <a:avLst/>
          </a:prstGeom>
          <a:solidFill>
            <a:srgbClr val="ECECE0"/>
          </a:solidFill>
          <a:ln>
            <a:solidFill>
              <a:srgbClr val="ECE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3B78-B49E-44BB-935D-A47C8FE6DA32}"/>
              </a:ext>
            </a:extLst>
          </p:cNvPr>
          <p:cNvSpPr txBox="1"/>
          <p:nvPr/>
        </p:nvSpPr>
        <p:spPr>
          <a:xfrm>
            <a:off x="-5686137" y="2547991"/>
            <a:ext cx="52398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Raleway Black" pitchFamily="2" charset="0"/>
              </a:rPr>
              <a:t>OBJECTIVE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844E7-45DA-47CF-BCAD-ACA92994B8B7}"/>
              </a:ext>
            </a:extLst>
          </p:cNvPr>
          <p:cNvSpPr/>
          <p:nvPr/>
        </p:nvSpPr>
        <p:spPr>
          <a:xfrm>
            <a:off x="6006000" y="1271016"/>
            <a:ext cx="180000" cy="4315968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24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 advTm="0">
        <p159:morph option="byObject"/>
      </p:transition>
    </mc:Choice>
    <mc:Fallback xmlns="">
      <p:transition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E31385A-3690-401A-BF25-8E6A8FD562A8}"/>
              </a:ext>
            </a:extLst>
          </p:cNvPr>
          <p:cNvSpPr/>
          <p:nvPr/>
        </p:nvSpPr>
        <p:spPr>
          <a:xfrm>
            <a:off x="-3865547" y="1271016"/>
            <a:ext cx="4315778" cy="4320000"/>
          </a:xfrm>
          <a:prstGeom prst="rect">
            <a:avLst/>
          </a:prstGeom>
          <a:solidFill>
            <a:srgbClr val="ECECE0"/>
          </a:solidFill>
          <a:ln>
            <a:solidFill>
              <a:srgbClr val="ECE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13B78-B49E-44BB-935D-A47C8FE6DA32}"/>
              </a:ext>
            </a:extLst>
          </p:cNvPr>
          <p:cNvSpPr txBox="1"/>
          <p:nvPr/>
        </p:nvSpPr>
        <p:spPr>
          <a:xfrm>
            <a:off x="717484" y="2274838"/>
            <a:ext cx="61621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200" dirty="0">
                <a:latin typeface="Raleway Black" pitchFamily="2" charset="0"/>
              </a:rPr>
              <a:t>THANK </a:t>
            </a:r>
          </a:p>
          <a:p>
            <a:r>
              <a:rPr lang="en-IN" sz="7200" dirty="0">
                <a:latin typeface="Raleway Black" pitchFamily="2" charset="0"/>
              </a:rPr>
              <a:t>YOU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0844E7-45DA-47CF-BCAD-ACA92994B8B7}"/>
              </a:ext>
            </a:extLst>
          </p:cNvPr>
          <p:cNvSpPr/>
          <p:nvPr/>
        </p:nvSpPr>
        <p:spPr>
          <a:xfrm>
            <a:off x="452696" y="1271016"/>
            <a:ext cx="180000" cy="4315968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C4B6DE17-2884-4AD4-B831-0C5FD710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1"/>
          <a:stretch/>
        </p:blipFill>
        <p:spPr>
          <a:xfrm>
            <a:off x="4872002" y="3635666"/>
            <a:ext cx="2079715" cy="2674800"/>
          </a:xfrm>
          <a:prstGeom prst="rect">
            <a:avLst/>
          </a:prstGeom>
        </p:spPr>
      </p:pic>
      <p:pic>
        <p:nvPicPr>
          <p:cNvPr id="8" name="Picture 7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FD2549E8-41BF-48A6-9261-E20D119CC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02" y="411633"/>
            <a:ext cx="2079715" cy="2673920"/>
          </a:xfrm>
          <a:prstGeom prst="rect">
            <a:avLst/>
          </a:prstGeom>
        </p:spPr>
      </p:pic>
      <p:pic>
        <p:nvPicPr>
          <p:cNvPr id="10" name="Picture 9" descr="A person wearing a suit&#10;&#10;Description automatically generated with low confidence">
            <a:extLst>
              <a:ext uri="{FF2B5EF4-FFF2-40B4-BE49-F238E27FC236}">
                <a16:creationId xmlns:a16="http://schemas.microsoft.com/office/drawing/2014/main" id="{4396455A-1F87-49DA-89AF-A6D35D87D3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06" y="411633"/>
            <a:ext cx="2079715" cy="2673920"/>
          </a:xfrm>
          <a:prstGeom prst="rect">
            <a:avLst/>
          </a:prstGeom>
        </p:spPr>
      </p:pic>
      <p:pic>
        <p:nvPicPr>
          <p:cNvPr id="12" name="Picture 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C2B16D27-B029-46F5-8C6C-3035C7A335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706" y="3635666"/>
            <a:ext cx="2080800" cy="26739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6C14059-B6EE-443A-99B0-D91D24615F21}"/>
              </a:ext>
            </a:extLst>
          </p:cNvPr>
          <p:cNvSpPr txBox="1"/>
          <p:nvPr/>
        </p:nvSpPr>
        <p:spPr>
          <a:xfrm>
            <a:off x="4688563" y="3134029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err="1">
                <a:latin typeface="Raleway" pitchFamily="2" charset="0"/>
              </a:rPr>
              <a:t>Dharmi</a:t>
            </a:r>
            <a:r>
              <a:rPr lang="en-IN" sz="2000" dirty="0">
                <a:latin typeface="Raleway" pitchFamily="2" charset="0"/>
              </a:rPr>
              <a:t> Gala – A014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A53D8-1419-4C1F-940A-7ACB6ED26BF0}"/>
              </a:ext>
            </a:extLst>
          </p:cNvPr>
          <p:cNvSpPr txBox="1"/>
          <p:nvPr/>
        </p:nvSpPr>
        <p:spPr>
          <a:xfrm>
            <a:off x="8664771" y="6318856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Raleway" pitchFamily="2" charset="0"/>
              </a:rPr>
              <a:t>Mahi Shah – A037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7F21E8-8172-4352-83AD-C8B1D7DDCF9A}"/>
              </a:ext>
            </a:extLst>
          </p:cNvPr>
          <p:cNvSpPr txBox="1"/>
          <p:nvPr/>
        </p:nvSpPr>
        <p:spPr>
          <a:xfrm>
            <a:off x="8552476" y="3134029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Raleway" pitchFamily="2" charset="0"/>
              </a:rPr>
              <a:t>Dhruv Goyal – A018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F8C296-37E2-454A-8A6E-942D25F2DBBA}"/>
              </a:ext>
            </a:extLst>
          </p:cNvPr>
          <p:cNvSpPr txBox="1"/>
          <p:nvPr/>
        </p:nvSpPr>
        <p:spPr>
          <a:xfrm>
            <a:off x="4799067" y="6319736"/>
            <a:ext cx="4305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Raleway" pitchFamily="2" charset="0"/>
              </a:rPr>
              <a:t>Aman Jain – A021</a:t>
            </a:r>
          </a:p>
        </p:txBody>
      </p:sp>
    </p:spTree>
    <p:extLst>
      <p:ext uri="{BB962C8B-B14F-4D97-AF65-F5344CB8AC3E}">
        <p14:creationId xmlns:p14="http://schemas.microsoft.com/office/powerpoint/2010/main" val="2556321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4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ritten">
            <a:extLst>
              <a:ext uri="{FF2B5EF4-FFF2-40B4-BE49-F238E27FC236}">
                <a16:creationId xmlns:a16="http://schemas.microsoft.com/office/drawing/2014/main" id="{17B27A9F-3128-4FED-8608-95C8E891CB06}"/>
              </a:ext>
            </a:extLst>
          </p:cNvPr>
          <p:cNvSpPr txBox="1"/>
          <p:nvPr/>
        </p:nvSpPr>
        <p:spPr>
          <a:xfrm>
            <a:off x="2380262" y="1786677"/>
            <a:ext cx="55672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58976"/>
                </a:solidFill>
                <a:latin typeface="Raleway SemiBold" pitchFamily="2" charset="0"/>
              </a:rPr>
              <a:t>To create a system aimed at improving the speed and efficiency of manual database creation for identity verification by automation of the process.</a:t>
            </a:r>
            <a:endParaRPr lang="en-IN" sz="2400" dirty="0">
              <a:solidFill>
                <a:srgbClr val="958976"/>
              </a:solidFill>
              <a:latin typeface="Raleway SemiBold" pitchFamily="2" charset="0"/>
            </a:endParaRPr>
          </a:p>
        </p:txBody>
      </p:sp>
      <p:sp>
        <p:nvSpPr>
          <p:cNvPr id="4" name="Objective">
            <a:extLst>
              <a:ext uri="{FF2B5EF4-FFF2-40B4-BE49-F238E27FC236}">
                <a16:creationId xmlns:a16="http://schemas.microsoft.com/office/drawing/2014/main" id="{DB057784-0625-4F6A-8320-8BE62C357229}"/>
              </a:ext>
            </a:extLst>
          </p:cNvPr>
          <p:cNvSpPr txBox="1"/>
          <p:nvPr/>
        </p:nvSpPr>
        <p:spPr>
          <a:xfrm>
            <a:off x="3317044" y="2921164"/>
            <a:ext cx="4463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5600" dirty="0">
                <a:latin typeface="Raleway Black" pitchFamily="2" charset="0"/>
              </a:rPr>
              <a:t>OBJECTIVE</a:t>
            </a:r>
            <a:endParaRPr lang="en-IN" sz="5600" dirty="0">
              <a:solidFill>
                <a:srgbClr val="958976"/>
              </a:solidFill>
              <a:latin typeface="Raleway SemiBold" pitchFamily="2" charset="0"/>
            </a:endParaRPr>
          </a:p>
        </p:txBody>
      </p:sp>
      <p:pic>
        <p:nvPicPr>
          <p:cNvPr id="7" name="Picture 2" descr="HOW TO EXTRACT TEXT FROM IMAGE USING JAVASCRIPT (OCR with Tesseract.js)?">
            <a:extLst>
              <a:ext uri="{FF2B5EF4-FFF2-40B4-BE49-F238E27FC236}">
                <a16:creationId xmlns:a16="http://schemas.microsoft.com/office/drawing/2014/main" id="{F68FDF1F-F4BA-4D65-806D-A8ADB5A63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rgbClr val="FF3F3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867" y="4004131"/>
            <a:ext cx="3916086" cy="145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3965874-0A17-4799-A291-AC79A8CAB310}"/>
              </a:ext>
            </a:extLst>
          </p:cNvPr>
          <p:cNvSpPr/>
          <p:nvPr/>
        </p:nvSpPr>
        <p:spPr>
          <a:xfrm>
            <a:off x="2050181" y="1864354"/>
            <a:ext cx="5897377" cy="3722630"/>
          </a:xfrm>
          <a:prstGeom prst="rect">
            <a:avLst/>
          </a:prstGeom>
          <a:solidFill>
            <a:srgbClr val="ECECE0"/>
          </a:solidFill>
          <a:ln>
            <a:solidFill>
              <a:srgbClr val="ECECE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D397F4-6E29-4E80-83FD-AE48B35CE332}"/>
              </a:ext>
            </a:extLst>
          </p:cNvPr>
          <p:cNvSpPr/>
          <p:nvPr/>
        </p:nvSpPr>
        <p:spPr>
          <a:xfrm>
            <a:off x="4983910" y="1271016"/>
            <a:ext cx="180000" cy="4315968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BF455E-8061-4BCE-9E05-EEA911496A95}"/>
              </a:ext>
            </a:extLst>
          </p:cNvPr>
          <p:cNvSpPr/>
          <p:nvPr/>
        </p:nvSpPr>
        <p:spPr>
          <a:xfrm>
            <a:off x="12455989" y="0"/>
            <a:ext cx="180000" cy="7200000"/>
          </a:xfrm>
          <a:prstGeom prst="rect">
            <a:avLst/>
          </a:prstGeom>
          <a:solidFill>
            <a:srgbClr val="611427"/>
          </a:solidFill>
          <a:ln>
            <a:solidFill>
              <a:srgbClr val="6114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857B0E-A4FC-4273-A3B5-A379BE1C30A9}"/>
                  </a:ext>
                </a:extLst>
              </p14:cNvPr>
              <p14:cNvContentPartPr/>
              <p14:nvPr/>
            </p14:nvContentPartPr>
            <p14:xfrm>
              <a:off x="12712991" y="4437988"/>
              <a:ext cx="27720" cy="26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857B0E-A4FC-4273-A3B5-A379BE1C30A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04351" y="4429348"/>
                <a:ext cx="4536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787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7 L -0.25 -3.7037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85185E-6 L 0.25 -1.85185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25 -4.81481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7E2108-9683-4696-A465-AE01410F5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4" y="832377"/>
            <a:ext cx="12117572" cy="5193245"/>
          </a:xfrm>
          <a:prstGeom prst="rect">
            <a:avLst/>
          </a:prstGeom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2781419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A5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C0035-64AB-4E0C-8E76-6EEBC6EB0134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ECECE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11EB9B-3291-4121-B1B4-CC17CBA7117B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0"/>
              </a:rPr>
              <a:t>LIBRARIES AND PROGRAMS </a:t>
            </a:r>
            <a:endParaRPr lang="en-IN" sz="3600" b="1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996EC-E00C-4703-964D-5AB2D7A5F0B8}"/>
              </a:ext>
            </a:extLst>
          </p:cNvPr>
          <p:cNvSpPr txBox="1"/>
          <p:nvPr/>
        </p:nvSpPr>
        <p:spPr>
          <a:xfrm>
            <a:off x="764322" y="1594395"/>
            <a:ext cx="1056583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u="sng" dirty="0">
                <a:solidFill>
                  <a:schemeClr val="bg1"/>
                </a:solidFill>
                <a:latin typeface="Raleway SemiBold" pitchFamily="2" charset="0"/>
              </a:rPr>
              <a:t>Optical Character Recognition (OCR)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Widespread technology to recognize text inside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Used to convert images containing written text into machine-readable text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Raleway" pitchFamily="2" charset="0"/>
            </a:endParaRPr>
          </a:p>
          <a:p>
            <a:pPr marL="342900" indent="-342900"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Raleway SemiBold" pitchFamily="2" charset="0"/>
              </a:rPr>
              <a:t>OpenCV </a:t>
            </a:r>
            <a:endParaRPr lang="en-US" sz="2000" dirty="0">
              <a:solidFill>
                <a:schemeClr val="bg1"/>
              </a:solidFill>
              <a:latin typeface="Raleway" pitchFamily="2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Open-source library that processes images and videos to identify objects, faces, or even the handwriting of a human</a:t>
            </a:r>
          </a:p>
          <a:p>
            <a:pPr marL="342900" indent="-342900">
              <a:buAutoNum type="arabicPeriod"/>
            </a:pPr>
            <a:r>
              <a:rPr lang="en-IN" sz="2000" dirty="0" err="1">
                <a:solidFill>
                  <a:schemeClr val="bg1"/>
                </a:solidFill>
                <a:latin typeface="Raleway SemiBold" pitchFamily="2" charset="0"/>
              </a:rPr>
              <a:t>Pytesseract</a:t>
            </a:r>
            <a:r>
              <a:rPr lang="en-IN" sz="2000" dirty="0">
                <a:solidFill>
                  <a:schemeClr val="bg1"/>
                </a:solidFill>
                <a:latin typeface="Raleway SemiBold" pitchFamily="2" charset="0"/>
              </a:rPr>
              <a:t> </a:t>
            </a:r>
            <a:endParaRPr lang="en-US" sz="2000" dirty="0">
              <a:solidFill>
                <a:schemeClr val="bg1"/>
              </a:solidFill>
              <a:latin typeface="Raleway" pitchFamily="2" charset="0"/>
            </a:endParaRPr>
          </a:p>
          <a:p>
            <a:pPr lvl="1"/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Tool that will recognize and “read” the text embedded in images</a:t>
            </a:r>
            <a:endParaRPr lang="en-IN" sz="2000" dirty="0">
              <a:solidFill>
                <a:schemeClr val="bg1"/>
              </a:solidFill>
              <a:latin typeface="Raleway" pitchFamily="2" charset="0"/>
            </a:endParaRPr>
          </a:p>
          <a:p>
            <a:endParaRPr lang="en-IN" sz="2200" dirty="0">
              <a:solidFill>
                <a:schemeClr val="bg1"/>
              </a:solidFill>
              <a:latin typeface="Raleway SemiBold" pitchFamily="2" charset="0"/>
            </a:endParaRPr>
          </a:p>
          <a:p>
            <a:r>
              <a:rPr lang="en-IN" sz="2200" u="sng" dirty="0">
                <a:solidFill>
                  <a:schemeClr val="bg1"/>
                </a:solidFill>
                <a:latin typeface="Raleway SemiBold" pitchFamily="2" charset="0"/>
              </a:rPr>
              <a:t>Macros</a:t>
            </a:r>
            <a:r>
              <a:rPr lang="en-IN" sz="2200" dirty="0">
                <a:solidFill>
                  <a:schemeClr val="bg1"/>
                </a:solidFill>
                <a:latin typeface="Raleway SemiBold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Helps in automating or repeating tasks by recording one’s input sequences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Raleway" pitchFamily="2" charset="0"/>
              </a:rPr>
              <a:t>VBA (Visual Basics for Applications) is used to write Macros</a:t>
            </a:r>
          </a:p>
          <a:p>
            <a:endParaRPr lang="en-IN" sz="2200" dirty="0">
              <a:solidFill>
                <a:srgbClr val="ECECE0"/>
              </a:solidFill>
              <a:latin typeface="Ralew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485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0F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D9C8945-5909-40F9-B2AF-B5B1FB811F5E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921E3A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3A0C17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D86399-9103-4D30-9280-F220EC1A8E34}"/>
              </a:ext>
            </a:extLst>
          </p:cNvPr>
          <p:cNvSpPr txBox="1"/>
          <p:nvPr/>
        </p:nvSpPr>
        <p:spPr>
          <a:xfrm>
            <a:off x="764322" y="515119"/>
            <a:ext cx="7113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DATABASE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7E7AB4C-94AB-482A-B4A5-04E9FD0D6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83605" y="3747116"/>
            <a:ext cx="3105179" cy="232888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E1E9EDF-A3EA-4C12-8E31-C3EE5455B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8526" y="788442"/>
            <a:ext cx="2214669" cy="3850103"/>
          </a:xfrm>
          <a:prstGeom prst="rect">
            <a:avLst/>
          </a:prstGeom>
        </p:spPr>
      </p:pic>
      <p:pic>
        <p:nvPicPr>
          <p:cNvPr id="9" name="Picture 8" descr="A picture containing text, receipt, newspaper&#10;&#10;Description automatically generated">
            <a:extLst>
              <a:ext uri="{FF2B5EF4-FFF2-40B4-BE49-F238E27FC236}">
                <a16:creationId xmlns:a16="http://schemas.microsoft.com/office/drawing/2014/main" id="{926B6A83-1837-4374-8A85-AD234C586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79" y="1557172"/>
            <a:ext cx="3532873" cy="2263656"/>
          </a:xfrm>
          <a:prstGeom prst="rect">
            <a:avLst/>
          </a:prstGeom>
        </p:spPr>
      </p:pic>
      <p:pic>
        <p:nvPicPr>
          <p:cNvPr id="13" name="Picture 12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AC86CB9F-669E-43FA-8861-85862B4282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88861" y="3432096"/>
            <a:ext cx="2214000" cy="3850103"/>
          </a:xfrm>
          <a:prstGeom prst="rect">
            <a:avLst/>
          </a:prstGeom>
        </p:spPr>
      </p:pic>
      <p:pic>
        <p:nvPicPr>
          <p:cNvPr id="15" name="Picture 14" descr="A close-up of a paper&#10;&#10;Description automatically generated with low confidence">
            <a:extLst>
              <a:ext uri="{FF2B5EF4-FFF2-40B4-BE49-F238E27FC236}">
                <a16:creationId xmlns:a16="http://schemas.microsoft.com/office/drawing/2014/main" id="{F0CEC976-9FCC-44A9-807D-A365FE3457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479" y="4250147"/>
            <a:ext cx="3572808" cy="221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2DA38C7-D664-4D83-9DD3-72B41654134F}"/>
              </a:ext>
            </a:extLst>
          </p:cNvPr>
          <p:cNvSpPr txBox="1"/>
          <p:nvPr/>
        </p:nvSpPr>
        <p:spPr>
          <a:xfrm>
            <a:off x="4690365" y="1336879"/>
            <a:ext cx="30916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F0"/>
                </a:solidFill>
                <a:latin typeface="Raleway" pitchFamily="2" charset="0"/>
              </a:rPr>
              <a:t>46</a:t>
            </a:r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CARDS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52B558-EBA1-46BD-9E62-5C54B9CE9419}"/>
              </a:ext>
            </a:extLst>
          </p:cNvPr>
          <p:cNvSpPr/>
          <p:nvPr/>
        </p:nvSpPr>
        <p:spPr>
          <a:xfrm flipV="1">
            <a:off x="5071752" y="3176067"/>
            <a:ext cx="2328885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6DB085-F5D7-4572-BFA5-9EBF8FA1A979}"/>
              </a:ext>
            </a:extLst>
          </p:cNvPr>
          <p:cNvSpPr/>
          <p:nvPr/>
        </p:nvSpPr>
        <p:spPr>
          <a:xfrm flipV="1">
            <a:off x="5071752" y="3176067"/>
            <a:ext cx="2328885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9CC812-C7A2-4C72-BD10-0C0B5D88D610}"/>
              </a:ext>
            </a:extLst>
          </p:cNvPr>
          <p:cNvSpPr/>
          <p:nvPr/>
        </p:nvSpPr>
        <p:spPr>
          <a:xfrm flipV="1">
            <a:off x="5071752" y="3176067"/>
            <a:ext cx="2328885" cy="45719"/>
          </a:xfrm>
          <a:prstGeom prst="rect">
            <a:avLst/>
          </a:prstGeom>
          <a:solidFill>
            <a:srgbClr val="F6F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5FB26A-B1ED-47ED-A000-6E3424FB5DD5}"/>
              </a:ext>
            </a:extLst>
          </p:cNvPr>
          <p:cNvSpPr txBox="1"/>
          <p:nvPr/>
        </p:nvSpPr>
        <p:spPr>
          <a:xfrm>
            <a:off x="1795365" y="3628246"/>
            <a:ext cx="30916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F0"/>
                </a:solidFill>
                <a:latin typeface="Raleway" pitchFamily="2" charset="0"/>
              </a:rPr>
              <a:t>32</a:t>
            </a:r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CARDS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37B0E55-17C1-4E65-9A38-555DA2F8B1E8}"/>
              </a:ext>
            </a:extLst>
          </p:cNvPr>
          <p:cNvSpPr txBox="1"/>
          <p:nvPr/>
        </p:nvSpPr>
        <p:spPr>
          <a:xfrm>
            <a:off x="7985221" y="3625327"/>
            <a:ext cx="309166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rgbClr val="F6F6F0"/>
                </a:solidFill>
                <a:latin typeface="Raleway" pitchFamily="2" charset="0"/>
              </a:rPr>
              <a:t>14</a:t>
            </a:r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CARDS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B78980-784B-4F84-A05B-D0588D6C2F99}"/>
              </a:ext>
            </a:extLst>
          </p:cNvPr>
          <p:cNvSpPr txBox="1"/>
          <p:nvPr/>
        </p:nvSpPr>
        <p:spPr>
          <a:xfrm>
            <a:off x="1917270" y="5488350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TRAINING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24D66-D4FB-4999-BB2F-B0CB245C3FBC}"/>
              </a:ext>
            </a:extLst>
          </p:cNvPr>
          <p:cNvSpPr txBox="1"/>
          <p:nvPr/>
        </p:nvSpPr>
        <p:spPr>
          <a:xfrm>
            <a:off x="8569805" y="5487375"/>
            <a:ext cx="3091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6F6F0"/>
                </a:solidFill>
                <a:latin typeface="Raleway" pitchFamily="2" charset="0"/>
              </a:rPr>
              <a:t>TEST SET</a:t>
            </a:r>
            <a:endParaRPr lang="en-IN" sz="11500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1C848B-F01F-4815-8E98-9E0B0688E60D}"/>
              </a:ext>
            </a:extLst>
          </p:cNvPr>
          <p:cNvSpPr/>
          <p:nvPr/>
        </p:nvSpPr>
        <p:spPr>
          <a:xfrm>
            <a:off x="1095286" y="3160678"/>
            <a:ext cx="2367814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D9C3B8-2A8F-4EF0-A32C-FE27D36EB61A}"/>
              </a:ext>
            </a:extLst>
          </p:cNvPr>
          <p:cNvSpPr/>
          <p:nvPr/>
        </p:nvSpPr>
        <p:spPr>
          <a:xfrm>
            <a:off x="8500551" y="3232673"/>
            <a:ext cx="1800000" cy="4571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340F784-8D60-421A-BA09-330308ADA3FD}"/>
              </a:ext>
            </a:extLst>
          </p:cNvPr>
          <p:cNvSpPr/>
          <p:nvPr/>
        </p:nvSpPr>
        <p:spPr>
          <a:xfrm>
            <a:off x="5481536" y="5475402"/>
            <a:ext cx="1080000" cy="3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F71C6A7-D58E-4558-A4D8-AC46A9060BA3}"/>
              </a:ext>
            </a:extLst>
          </p:cNvPr>
          <p:cNvSpPr/>
          <p:nvPr/>
        </p:nvSpPr>
        <p:spPr>
          <a:xfrm>
            <a:off x="1464894" y="5701666"/>
            <a:ext cx="1080000" cy="360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B6555F-736F-4D29-98CF-BB4FB37AAA9D}"/>
              </a:ext>
            </a:extLst>
          </p:cNvPr>
          <p:cNvSpPr/>
          <p:nvPr/>
        </p:nvSpPr>
        <p:spPr>
          <a:xfrm>
            <a:off x="8500551" y="5846289"/>
            <a:ext cx="2160000" cy="468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962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32337 L -0.25 0.16157 C -0.25 0.08912 -0.18099 4.81481E-6 -0.125 4.81481E-6 L 4.375E-6 4.81481E-6 " pathEditMode="relative" rAng="0" ptsTypes="AAAA">
                                      <p:cBhvr>
                                        <p:cTn id="21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618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7037E-7 L 0.125 3.7037E-7 C 0.18099 3.7037E-7 0.25 0.08889 0.25 0.16134 L 0.25 0.32292 " pathEditMode="relative" rAng="0" ptsTypes="AAAA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13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/>
      <p:bldP spid="21" grpId="0"/>
      <p:bldP spid="22" grpId="0"/>
      <p:bldP spid="23" grpId="0"/>
      <p:bldP spid="4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Circular 3">
            <a:extLst>
              <a:ext uri="{FF2B5EF4-FFF2-40B4-BE49-F238E27FC236}">
                <a16:creationId xmlns:a16="http://schemas.microsoft.com/office/drawing/2014/main" id="{35C2E9A9-1FF0-4681-84F2-C31E057CD4B3}"/>
              </a:ext>
            </a:extLst>
          </p:cNvPr>
          <p:cNvSpPr/>
          <p:nvPr/>
        </p:nvSpPr>
        <p:spPr>
          <a:xfrm rot="20887735">
            <a:off x="3019056" y="527617"/>
            <a:ext cx="6449554" cy="5960209"/>
          </a:xfrm>
          <a:prstGeom prst="circularArrow">
            <a:avLst>
              <a:gd name="adj1" fmla="val 1667"/>
              <a:gd name="adj2" fmla="val 425710"/>
              <a:gd name="adj3" fmla="val 15412553"/>
              <a:gd name="adj4" fmla="val 16227190"/>
              <a:gd name="adj5" fmla="val 3360"/>
            </a:avLst>
          </a:prstGeom>
          <a:solidFill>
            <a:srgbClr val="F5F5EF"/>
          </a:solidFill>
          <a:ln w="6350">
            <a:solidFill>
              <a:srgbClr val="1D2326"/>
            </a:solidFill>
          </a:ln>
        </p:spPr>
        <p:style>
          <a:lnRef idx="0">
            <a:schemeClr val="dk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11D4E13-05AB-42B1-A850-157D9D7C04E2}"/>
              </a:ext>
            </a:extLst>
          </p:cNvPr>
          <p:cNvSpPr/>
          <p:nvPr/>
        </p:nvSpPr>
        <p:spPr>
          <a:xfrm>
            <a:off x="5565079" y="192876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72B506D-A1D7-437F-816E-95E73BA618CA}"/>
              </a:ext>
            </a:extLst>
          </p:cNvPr>
          <p:cNvSpPr/>
          <p:nvPr/>
        </p:nvSpPr>
        <p:spPr>
          <a:xfrm>
            <a:off x="8784531" y="2836165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3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BFF6FC-C207-49BF-8A0A-7D5DCB3E6228}"/>
              </a:ext>
            </a:extLst>
          </p:cNvPr>
          <p:cNvSpPr/>
          <p:nvPr/>
        </p:nvSpPr>
        <p:spPr>
          <a:xfrm>
            <a:off x="2626320" y="2880360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7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912167E-41AB-4122-BD97-096A059F2153}"/>
              </a:ext>
            </a:extLst>
          </p:cNvPr>
          <p:cNvSpPr/>
          <p:nvPr/>
        </p:nvSpPr>
        <p:spPr>
          <a:xfrm>
            <a:off x="5741731" y="5644262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5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00DE9C0-6628-4AD0-A462-49928CF7A491}"/>
              </a:ext>
            </a:extLst>
          </p:cNvPr>
          <p:cNvSpPr/>
          <p:nvPr/>
        </p:nvSpPr>
        <p:spPr>
          <a:xfrm>
            <a:off x="7961252" y="4691480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4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5778135-D757-4549-8EBF-4E3254989C56}"/>
              </a:ext>
            </a:extLst>
          </p:cNvPr>
          <p:cNvSpPr/>
          <p:nvPr/>
        </p:nvSpPr>
        <p:spPr>
          <a:xfrm>
            <a:off x="3425673" y="4831979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6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39FDFD-0FD8-4F8A-8FBE-482B7079C9C5}"/>
              </a:ext>
            </a:extLst>
          </p:cNvPr>
          <p:cNvSpPr/>
          <p:nvPr/>
        </p:nvSpPr>
        <p:spPr>
          <a:xfrm>
            <a:off x="768274" y="-72018"/>
            <a:ext cx="676800" cy="6968227"/>
          </a:xfrm>
          <a:prstGeom prst="rect">
            <a:avLst/>
          </a:prstGeom>
          <a:solidFill>
            <a:srgbClr val="DAE3F3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D7F922A-D4DB-4ABE-B21E-420D115BAE5B}"/>
              </a:ext>
            </a:extLst>
          </p:cNvPr>
          <p:cNvSpPr/>
          <p:nvPr/>
        </p:nvSpPr>
        <p:spPr>
          <a:xfrm>
            <a:off x="7788879" y="1077449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2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01F5AE0-7A1B-44AB-89A5-3EB16531BC13}"/>
              </a:ext>
            </a:extLst>
          </p:cNvPr>
          <p:cNvSpPr/>
          <p:nvPr/>
        </p:nvSpPr>
        <p:spPr>
          <a:xfrm>
            <a:off x="3471393" y="1132080"/>
            <a:ext cx="1097280" cy="1097280"/>
          </a:xfrm>
          <a:prstGeom prst="ellipse">
            <a:avLst/>
          </a:prstGeom>
          <a:solidFill>
            <a:srgbClr val="8CB5C6"/>
          </a:solidFill>
          <a:ln w="57150">
            <a:solidFill>
              <a:srgbClr val="F5F5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bg1"/>
                </a:solidFill>
                <a:effectLst>
                  <a:outerShdw dist="50800" sx="1000" sy="1000" algn="ctr" rotWithShape="0">
                    <a:schemeClr val="bg1"/>
                  </a:outerShdw>
                </a:effectLst>
              </a:rPr>
              <a:t>8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7B2F9-79BD-469F-8F97-E7D55FEA57E8}"/>
              </a:ext>
            </a:extLst>
          </p:cNvPr>
          <p:cNvSpPr txBox="1"/>
          <p:nvPr/>
        </p:nvSpPr>
        <p:spPr>
          <a:xfrm>
            <a:off x="806497" y="335845"/>
            <a:ext cx="3532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5F5EF"/>
                </a:solidFill>
                <a:latin typeface="Raleway" pitchFamily="2" charset="0"/>
              </a:rPr>
              <a:t>PROCEDURE</a:t>
            </a:r>
          </a:p>
        </p:txBody>
      </p:sp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BA32FAD0-438A-40A9-B16F-19FB6F4CCD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953" y="2408004"/>
            <a:ext cx="3460956" cy="211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9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2AF748D-7109-4BAF-9C99-A1D20C7ECA08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57E7E6-CC07-4A8C-B2B7-8346E6C8F9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7"/>
          <a:stretch/>
        </p:blipFill>
        <p:spPr>
          <a:xfrm>
            <a:off x="6323705" y="2110402"/>
            <a:ext cx="5021190" cy="3189600"/>
          </a:xfrm>
          <a:prstGeom prst="rect">
            <a:avLst/>
          </a:prstGeom>
        </p:spPr>
      </p:pic>
      <p:pic>
        <p:nvPicPr>
          <p:cNvPr id="15" name="Picture 1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2EB4C1B-23B7-4202-AE54-D878A13D12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2" y="2109127"/>
            <a:ext cx="5016539" cy="3190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F84EFD-9F30-4A86-8B52-5A774803E780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FEATURE DETECTON OF QUERY IMAGE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924B5-B05A-40EF-B529-3C24A1071853}"/>
              </a:ext>
            </a:extLst>
          </p:cNvPr>
          <p:cNvSpPr txBox="1"/>
          <p:nvPr/>
        </p:nvSpPr>
        <p:spPr>
          <a:xfrm>
            <a:off x="1696161" y="555872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BEFORE DETECTION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1E1858-3C6E-4AE5-8E01-A26974940C38}"/>
              </a:ext>
            </a:extLst>
          </p:cNvPr>
          <p:cNvSpPr txBox="1"/>
          <p:nvPr/>
        </p:nvSpPr>
        <p:spPr>
          <a:xfrm>
            <a:off x="7304281" y="555872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AFTER DETECTION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22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3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694251-6BD1-4E97-8127-C566A5545B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5"/>
          <a:stretch/>
        </p:blipFill>
        <p:spPr>
          <a:xfrm>
            <a:off x="2437486" y="1524001"/>
            <a:ext cx="7317028" cy="4624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A3583C-5A5C-46D5-8F31-6E49C33D14C3}"/>
              </a:ext>
            </a:extLst>
          </p:cNvPr>
          <p:cNvSpPr/>
          <p:nvPr/>
        </p:nvSpPr>
        <p:spPr>
          <a:xfrm>
            <a:off x="0" y="499731"/>
            <a:ext cx="12192000" cy="677108"/>
          </a:xfrm>
          <a:prstGeom prst="rect">
            <a:avLst/>
          </a:prstGeom>
          <a:solidFill>
            <a:srgbClr val="DAE3F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rgbClr val="3A0C17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14798B-2F27-4DC6-BF89-4B315596F140}"/>
              </a:ext>
            </a:extLst>
          </p:cNvPr>
          <p:cNvSpPr txBox="1"/>
          <p:nvPr/>
        </p:nvSpPr>
        <p:spPr>
          <a:xfrm>
            <a:off x="764322" y="515119"/>
            <a:ext cx="9611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6F6F0"/>
                </a:solidFill>
                <a:latin typeface="Raleway" pitchFamily="2" charset="0"/>
              </a:rPr>
              <a:t>FEATURE LINE MAPPING</a:t>
            </a:r>
            <a:endParaRPr lang="en-IN" sz="3600" b="1" dirty="0">
              <a:solidFill>
                <a:srgbClr val="F6F6F0"/>
              </a:solidFill>
              <a:latin typeface="Raleway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CAD08F-9CE0-4526-85B3-6009D9C8B25C}"/>
              </a:ext>
            </a:extLst>
          </p:cNvPr>
          <p:cNvSpPr txBox="1"/>
          <p:nvPr/>
        </p:nvSpPr>
        <p:spPr>
          <a:xfrm>
            <a:off x="3417461" y="551058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SAMPLE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470C91-B66C-492E-A24D-C9373B09CC6F}"/>
              </a:ext>
            </a:extLst>
          </p:cNvPr>
          <p:cNvSpPr txBox="1"/>
          <p:nvPr/>
        </p:nvSpPr>
        <p:spPr>
          <a:xfrm>
            <a:off x="6550086" y="551058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aleway" pitchFamily="2" charset="0"/>
              </a:rPr>
              <a:t>QUERY IMAGE</a:t>
            </a:r>
            <a:endParaRPr lang="en-IN" sz="2800" dirty="0">
              <a:solidFill>
                <a:schemeClr val="bg1"/>
              </a:solidFill>
              <a:latin typeface="Raleway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766D4B-07FB-44D4-9399-5DAB60531579}"/>
              </a:ext>
            </a:extLst>
          </p:cNvPr>
          <p:cNvSpPr/>
          <p:nvPr/>
        </p:nvSpPr>
        <p:spPr>
          <a:xfrm rot="159941">
            <a:off x="2831303" y="3927357"/>
            <a:ext cx="1717346" cy="64716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E14DE2-8DA2-4EB7-9C2E-C858121C42E1}"/>
              </a:ext>
            </a:extLst>
          </p:cNvPr>
          <p:cNvSpPr/>
          <p:nvPr/>
        </p:nvSpPr>
        <p:spPr>
          <a:xfrm rot="159941">
            <a:off x="3651514" y="3909352"/>
            <a:ext cx="897133" cy="45719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00D7A-9E19-4C64-B982-0B13EB50F39B}"/>
              </a:ext>
            </a:extLst>
          </p:cNvPr>
          <p:cNvSpPr/>
          <p:nvPr/>
        </p:nvSpPr>
        <p:spPr>
          <a:xfrm rot="159941">
            <a:off x="2854485" y="3936856"/>
            <a:ext cx="1061384" cy="45719"/>
          </a:xfrm>
          <a:prstGeom prst="rect">
            <a:avLst/>
          </a:prstGeom>
          <a:solidFill>
            <a:srgbClr val="BBCB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8376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710</Words>
  <Application>Microsoft Office PowerPoint</Application>
  <PresentationFormat>Widescreen</PresentationFormat>
  <Paragraphs>193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Raleway</vt:lpstr>
      <vt:lpstr>Raleway Black</vt:lpstr>
      <vt:lpstr>Raleway SemiBold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 Shah</dc:creator>
  <cp:lastModifiedBy>Mahi Shah</cp:lastModifiedBy>
  <cp:revision>39</cp:revision>
  <dcterms:created xsi:type="dcterms:W3CDTF">2021-03-23T21:42:36Z</dcterms:created>
  <dcterms:modified xsi:type="dcterms:W3CDTF">2021-03-27T05:24:58Z</dcterms:modified>
</cp:coreProperties>
</file>